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4FF512-9FE2-4268-B451-93F12EFEEB04}">
  <a:tblStyle styleId="{514FF512-9FE2-4268-B451-93F12EFEEB04}" styleName="Table_0"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 b="off" i="off"/>
      <a:tcStyle>
        <a:fill>
          <a:solidFill>
            <a:srgbClr val="F5D8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5D8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AF7B51"/>
      </a:tcTxStyle>
      <a:tcStyle>
        <a:fill>
          <a:solidFill>
            <a:srgbClr val="00796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AF7B51"/>
      </a:tcTxStyle>
      <a:tcStyle>
        <a:fill>
          <a:solidFill>
            <a:srgbClr val="00796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AF7B51"/>
      </a:tcTxStyle>
      <a:tcStyle>
        <a:tcBdr>
          <a:top>
            <a:ln cap="flat" cmpd="sng" w="381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796B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AF7B51"/>
      </a:tcTxStyle>
      <a:tcStyle>
        <a:tcBdr>
          <a:bottom>
            <a:ln cap="flat" cmpd="sng" w="38100">
              <a:solidFill>
                <a:srgbClr val="AF7B5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796B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8e82b792e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d8e82b792e_0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8e82b792e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d8e82b792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8e82b792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d8e82b792e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8e82b792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d8e82b792e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8e82b792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d8e82b792e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8e82b792e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d8e82b792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8e82b792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d8e82b792e_0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8e82b792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d8e82b792e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8e82b792e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d8e82b792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8e82b792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d8e82b792e_0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8e82b792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d8e82b792e_0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8e82b792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d8e82b792e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8e82b792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d8e82b792e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8e82b792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d8e82b792e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8e82b792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d8e82b792e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8e82b792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d8e82b792e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8e82b792e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d8e82b792e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e82b792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d8e82b792e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8e82b792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d8e82b792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8e82b792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d8e82b792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00e85a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d400e85af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400e85af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d400e85af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e82b792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d8e82b792e_0_5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8e82b792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d8e82b792e_0_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2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114" name="Google Shape;114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2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118" name="Google Shape;118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2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25" name="Google Shape;1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26" name="Google Shape;126;p1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3" name="Google Shape;133;p13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33" name="Google Shape;33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5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49" name="Google Shape;49;p5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54" name="Google Shape;54;p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58" name="Google Shape;58;p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6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66" name="Google Shape;66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6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70" name="Google Shape;70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8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hyperlink" Target="https://www.lifeder.com/memori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idx="4294967295" type="ctrTitle"/>
          </p:nvPr>
        </p:nvSpPr>
        <p:spPr>
          <a:xfrm>
            <a:off x="3818307" y="883350"/>
            <a:ext cx="37932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II:</a:t>
            </a:r>
            <a:b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2400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Programación </a:t>
            </a:r>
            <a:br>
              <a:rPr b="1" lang="es" sz="2400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2400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Básica en Java </a:t>
            </a:r>
            <a:endParaRPr b="1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819150" y="904229"/>
            <a:ext cx="750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5"/>
                </a:solidFill>
              </a:rPr>
              <a:t>Operación de Asignación</a:t>
            </a:r>
            <a:endParaRPr sz="3000">
              <a:solidFill>
                <a:srgbClr val="E73465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896869" y="1533779"/>
            <a:ext cx="74280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63AB"/>
                </a:solidFill>
              </a:rPr>
              <a:t>Recordemos:</a:t>
            </a:r>
            <a:r>
              <a:rPr lang="es" sz="1800">
                <a:solidFill>
                  <a:srgbClr val="3C63AB"/>
                </a:solidFill>
              </a:rPr>
              <a:t>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C63AB"/>
                </a:solidFill>
              </a:rPr>
              <a:t>	</a:t>
            </a:r>
            <a:r>
              <a:rPr lang="es" sz="1800">
                <a:solidFill>
                  <a:srgbClr val="233A44"/>
                </a:solidFill>
              </a:rPr>
              <a:t>Esta operación permite dar valor a variables.</a:t>
            </a:r>
            <a:endParaRPr sz="1100">
              <a:solidFill>
                <a:srgbClr val="233A44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33A44"/>
                </a:solidFill>
              </a:rPr>
              <a:t>	Representación algorítmica: 🡨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C63AB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2854236" y="3528908"/>
            <a:ext cx="19833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" sz="18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Pseudocódigo</a:t>
            </a:r>
            <a:endParaRPr b="1" i="0" sz="1800" u="none" cap="none" strike="noStrike">
              <a:solidFill>
                <a:srgbClr val="3C63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C63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A 🡨 5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B 🡨 A+2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A 🡨 7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4837581" y="3528907"/>
            <a:ext cx="23721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s" sz="18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1" i="0" sz="1800" u="none" cap="none" strike="noStrike">
              <a:solidFill>
                <a:srgbClr val="3C63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C63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3C63A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A = 5 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B = A+2  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Char char=" "/>
            </a:pP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A = 7</a:t>
            </a:r>
            <a:endParaRPr b="0" i="0" sz="10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96B"/>
              </a:buClr>
              <a:buSzPts val="21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896869" y="2528316"/>
            <a:ext cx="7259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63AB"/>
              </a:buClr>
              <a:buSzPts val="2100"/>
              <a:buFont typeface="Calibri"/>
              <a:buNone/>
            </a:pPr>
            <a:r>
              <a:rPr b="1" i="0" lang="es" sz="18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Lo nuevo: 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63AB"/>
              </a:buClr>
              <a:buSzPts val="2100"/>
              <a:buFont typeface="Calibri"/>
              <a:buNone/>
            </a:pPr>
            <a:r>
              <a:rPr b="0" i="0" lang="es" sz="18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En java la operación de asignación se representa con el signo = </a:t>
            </a:r>
            <a:r>
              <a:rPr b="1" i="0" lang="es" sz="18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2" name="Google Shape;212;p24"/>
          <p:cNvCxnSpPr/>
          <p:nvPr/>
        </p:nvCxnSpPr>
        <p:spPr>
          <a:xfrm>
            <a:off x="4837581" y="3898351"/>
            <a:ext cx="0" cy="10173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992" y="3396880"/>
            <a:ext cx="3704794" cy="155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104" y="1512479"/>
            <a:ext cx="7784799" cy="110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822961" y="926736"/>
            <a:ext cx="7505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Expresiones - Recordemos</a:t>
            </a:r>
            <a:endParaRPr sz="3000">
              <a:solidFill>
                <a:srgbClr val="E83464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822961" y="1331136"/>
            <a:ext cx="71088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457200" lvl="0" marL="45720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C63AB"/>
                </a:solidFill>
              </a:rPr>
              <a:t> </a:t>
            </a:r>
            <a:endParaRPr sz="1050">
              <a:solidFill>
                <a:srgbClr val="3C63AB"/>
              </a:solidFill>
            </a:endParaRPr>
          </a:p>
          <a:p>
            <a:pPr indent="-209550" lvl="0" marL="73025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63AB"/>
              </a:solidFill>
            </a:endParaRPr>
          </a:p>
          <a:p>
            <a:pPr indent="0" lvl="0" marL="38735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63AB"/>
              </a:solidFill>
            </a:endParaRPr>
          </a:p>
          <a:p>
            <a:pPr indent="-342900" lvl="0" marL="73025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C63AB"/>
              </a:buClr>
              <a:buSzPts val="2100"/>
              <a:buFont typeface="Calibri"/>
              <a:buChar char="●"/>
            </a:pPr>
            <a:r>
              <a:rPr lang="es" sz="1600">
                <a:solidFill>
                  <a:srgbClr val="233A44"/>
                </a:solidFill>
              </a:rPr>
              <a:t>Una expresión consta de operadores y operandos. </a:t>
            </a:r>
            <a:endParaRPr sz="1050">
              <a:solidFill>
                <a:srgbClr val="233A44"/>
              </a:solidFill>
            </a:endParaRPr>
          </a:p>
          <a:p>
            <a:pPr indent="-342900" lvl="0" marL="73025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C63AB"/>
              </a:buClr>
              <a:buSzPts val="2100"/>
              <a:buFont typeface="Calibri"/>
              <a:buChar char="●"/>
            </a:pPr>
            <a:r>
              <a:rPr lang="es" sz="1600">
                <a:solidFill>
                  <a:srgbClr val="233A44"/>
                </a:solidFill>
              </a:rPr>
              <a:t>Según sea el tipo de datos que manipulan, se clasifican en:</a:t>
            </a:r>
            <a:endParaRPr sz="1050">
              <a:solidFill>
                <a:srgbClr val="233A44"/>
              </a:solidFill>
            </a:endParaRPr>
          </a:p>
          <a:p>
            <a:pPr indent="0" lvl="1" marL="609600" rtl="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A44"/>
              </a:solidFill>
            </a:endParaRPr>
          </a:p>
          <a:p>
            <a:pPr indent="-285750" lvl="1" marL="895350" rtl="0" algn="just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3C63AB"/>
              </a:buClr>
              <a:buSzPts val="1800"/>
              <a:buFont typeface="Calibri"/>
              <a:buChar char="○"/>
            </a:pPr>
            <a:r>
              <a:rPr lang="es" sz="1600">
                <a:solidFill>
                  <a:srgbClr val="233A44"/>
                </a:solidFill>
              </a:rPr>
              <a:t>Aritméticas</a:t>
            </a:r>
            <a:endParaRPr sz="1050">
              <a:solidFill>
                <a:srgbClr val="233A44"/>
              </a:solidFill>
            </a:endParaRPr>
          </a:p>
          <a:p>
            <a:pPr indent="-285750" lvl="1" marL="8953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C63AB"/>
              </a:buClr>
              <a:buSzPts val="1800"/>
              <a:buFont typeface="Calibri"/>
              <a:buChar char="○"/>
            </a:pPr>
            <a:r>
              <a:rPr lang="es" sz="1600">
                <a:solidFill>
                  <a:srgbClr val="233A44"/>
                </a:solidFill>
              </a:rPr>
              <a:t>Relacionales</a:t>
            </a:r>
            <a:endParaRPr sz="11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89535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C63AB"/>
              </a:buClr>
              <a:buSzPts val="1800"/>
              <a:buFont typeface="Calibri"/>
              <a:buChar char="○"/>
            </a:pPr>
            <a:r>
              <a:rPr lang="es" sz="1600">
                <a:solidFill>
                  <a:srgbClr val="233A44"/>
                </a:solidFill>
              </a:rPr>
              <a:t>Lógicas</a:t>
            </a:r>
            <a:endParaRPr>
              <a:solidFill>
                <a:srgbClr val="233A44"/>
              </a:solidFill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7509" y="1554915"/>
            <a:ext cx="2921413" cy="53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691125" y="4228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4"/>
                </a:solidFill>
              </a:rPr>
              <a:t>Operadores Aritméticos</a:t>
            </a:r>
            <a:endParaRPr sz="3000">
              <a:solidFill>
                <a:srgbClr val="E73464"/>
              </a:solidFill>
            </a:endParaRPr>
          </a:p>
        </p:txBody>
      </p:sp>
      <p:graphicFrame>
        <p:nvGraphicFramePr>
          <p:cNvPr id="227" name="Google Shape;227;p26"/>
          <p:cNvGraphicFramePr/>
          <p:nvPr/>
        </p:nvGraphicFramePr>
        <p:xfrm>
          <a:off x="519824" y="14842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{514FF512-9FE2-4268-B451-93F12EFEEB04}</a:tableStyleId>
              </a:tblPr>
              <a:tblGrid>
                <a:gridCol w="1104200"/>
                <a:gridCol w="2321900"/>
                <a:gridCol w="1446550"/>
                <a:gridCol w="3231725"/>
              </a:tblGrid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Operador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3C6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3C6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Ejemplo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3C63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3C63AB"/>
                    </a:solidFill>
                  </a:tcPr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Suma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+ 4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Resta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– 4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Multiplicación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 * 2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División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 / 3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Modulo (residuo de la división entera)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mod 2 = 1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15 % 2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=Div</a:t>
                      </a:r>
                      <a:endParaRPr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Cociente de la división entera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div 2 = 7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 Java no existe, se aplica el axioma de cerradura entre los números enteros: 15 / 2 = 7 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^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Potencia o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B^3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Math.pow(base,potencia)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s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Math.pow(B,3)</a:t>
                      </a:r>
                      <a:endParaRPr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819150" y="6102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Operadores Relacionales</a:t>
            </a:r>
            <a:endParaRPr sz="3000">
              <a:solidFill>
                <a:srgbClr val="E83464"/>
              </a:solidFill>
            </a:endParaRPr>
          </a:p>
        </p:txBody>
      </p:sp>
      <p:graphicFrame>
        <p:nvGraphicFramePr>
          <p:cNvPr id="233" name="Google Shape;233;p27"/>
          <p:cNvGraphicFramePr/>
          <p:nvPr/>
        </p:nvGraphicFramePr>
        <p:xfrm>
          <a:off x="1355177" y="19711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{514FF512-9FE2-4268-B451-93F12EFEEB04}</a:tableStyleId>
              </a:tblPr>
              <a:tblGrid>
                <a:gridCol w="1318850"/>
                <a:gridCol w="2877750"/>
                <a:gridCol w="1007850"/>
                <a:gridCol w="1007850"/>
              </a:tblGrid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Operador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Nombre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Ejemplo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lang="es" sz="1600" u="none" cap="none" strike="noStrike">
                          <a:solidFill>
                            <a:srgbClr val="FFFFFF"/>
                          </a:solidFill>
                        </a:rPr>
                        <a:t>ava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Mayor que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4&gt;2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Menor que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3&lt;10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&gt;=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Mayor o igual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5&gt;=5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&gt;=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&lt;=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Menor o igual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7&lt;=9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&lt;=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Igual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3=2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==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&lt;&gt;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Diferente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9&lt;&gt;7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!=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887275" y="650241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4"/>
                </a:solidFill>
              </a:rPr>
              <a:t>Operadores Lógicos</a:t>
            </a:r>
            <a:endParaRPr sz="3000">
              <a:solidFill>
                <a:srgbClr val="E73464"/>
              </a:solidFill>
            </a:endParaRPr>
          </a:p>
        </p:txBody>
      </p:sp>
      <p:graphicFrame>
        <p:nvGraphicFramePr>
          <p:cNvPr id="239" name="Google Shape;239;p28"/>
          <p:cNvGraphicFramePr/>
          <p:nvPr/>
        </p:nvGraphicFramePr>
        <p:xfrm>
          <a:off x="917623" y="19155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{514FF512-9FE2-4268-B451-93F12EFEEB04}</a:tableStyleId>
              </a:tblPr>
              <a:tblGrid>
                <a:gridCol w="1315675"/>
                <a:gridCol w="1089075"/>
                <a:gridCol w="1797275"/>
                <a:gridCol w="704200"/>
              </a:tblGrid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Operador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Nombre              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Ejemplo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Java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3C62AA"/>
                    </a:solidFill>
                  </a:tcPr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And, &amp;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(3&gt;5) &amp; (4&lt;10)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&amp;&amp;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Or, v, |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(3&lt;5) | (4&lt;10)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||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Negación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~(6=6)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!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240" name="Google Shape;240;p28"/>
          <p:cNvGraphicFramePr/>
          <p:nvPr/>
        </p:nvGraphicFramePr>
        <p:xfrm>
          <a:off x="4823585" y="32129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{514FF512-9FE2-4268-B451-93F12EFEEB04}</a:tableStyleId>
              </a:tblPr>
              <a:tblGrid>
                <a:gridCol w="505800"/>
                <a:gridCol w="480300"/>
                <a:gridCol w="608350"/>
                <a:gridCol w="565675"/>
              </a:tblGrid>
              <a:tr h="2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P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E734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Q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E734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P v Q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E734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FFFFFF"/>
                          </a:solidFill>
                        </a:rPr>
                        <a:t>P     Q</a:t>
                      </a:r>
                      <a:endParaRPr sz="1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E73464"/>
                    </a:solidFill>
                  </a:tcPr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25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41" name="Google Shape;241;p28"/>
          <p:cNvSpPr txBox="1"/>
          <p:nvPr/>
        </p:nvSpPr>
        <p:spPr>
          <a:xfrm flipH="1">
            <a:off x="5912935" y="3491571"/>
            <a:ext cx="2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 flipH="1">
            <a:off x="6481071" y="3474763"/>
            <a:ext cx="2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 flipH="1">
            <a:off x="5916297" y="3767235"/>
            <a:ext cx="2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 flipH="1">
            <a:off x="5905689" y="4050047"/>
            <a:ext cx="46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 flipH="1">
            <a:off x="6487794" y="3773958"/>
            <a:ext cx="2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 flipH="1">
            <a:off x="6491127" y="4050897"/>
            <a:ext cx="49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 flipH="1">
            <a:off x="5926699" y="4332859"/>
            <a:ext cx="45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 flipH="1">
            <a:off x="6491157" y="4321924"/>
            <a:ext cx="2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8715" y="3265818"/>
            <a:ext cx="188099" cy="18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949833" y="1113797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Prioridad de todos </a:t>
            </a:r>
            <a:br>
              <a:rPr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los operadores</a:t>
            </a:r>
            <a:endParaRPr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3000" y="3885015"/>
            <a:ext cx="3802156" cy="43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0794" y="3512279"/>
            <a:ext cx="3479637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6616" y="3139543"/>
            <a:ext cx="3115727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3317" y="2794543"/>
            <a:ext cx="2777661" cy="36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7986" y="2431052"/>
            <a:ext cx="2451882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9">
            <a:alphaModFix/>
          </a:blip>
          <a:srcRect b="9665" l="0" r="0" t="0"/>
          <a:stretch/>
        </p:blipFill>
        <p:spPr>
          <a:xfrm>
            <a:off x="4273199" y="2077436"/>
            <a:ext cx="2064964" cy="36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7137" y="1711425"/>
            <a:ext cx="1599149" cy="38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6584" y="1341843"/>
            <a:ext cx="1092994" cy="37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/>
        </p:nvSpPr>
        <p:spPr>
          <a:xfrm>
            <a:off x="598287" y="1020004"/>
            <a:ext cx="77493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4"/>
                </a:solidFill>
              </a:rPr>
              <a:t>Estructura de Salida - </a:t>
            </a:r>
            <a:r>
              <a:rPr b="1" i="1" lang="es" sz="3200">
                <a:solidFill>
                  <a:srgbClr val="375FA9"/>
                </a:solidFill>
              </a:rPr>
              <a:t>Escritura</a:t>
            </a:r>
            <a:endParaRPr sz="3000">
              <a:solidFill>
                <a:srgbClr val="E73464"/>
              </a:solidFill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330660" y="1488749"/>
            <a:ext cx="80169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Pseudocódigo: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Escribir “El resultado es:”, R</a:t>
            </a:r>
            <a:endParaRPr/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Donde “El resultado es:” es un mensaje que se desea    aparezca y R es la variable que contiene un valor.</a:t>
            </a:r>
            <a:endParaRPr/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506741" y="2792055"/>
            <a:ext cx="81405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Java:</a:t>
            </a:r>
            <a:endParaRPr/>
          </a:p>
          <a:p>
            <a:pPr indent="-285750" lvl="2" marL="554037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" sz="16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System.out.print(“El resultado es: ”+ R);</a:t>
            </a: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(Muestra el mensaje entre paréntesis y deja el cursor en la misma línea después de mostrarlo)</a:t>
            </a:r>
            <a:endParaRPr/>
          </a:p>
          <a:p>
            <a:pPr indent="-285750" lvl="2" marL="554037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" sz="16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System.out.println(“El resultado es: ”+ R); </a:t>
            </a: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(muestra el mensaje entre paréntesis y posiciona el cursor en una nueva línea)</a:t>
            </a:r>
            <a:endParaRPr/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/>
        </p:nvSpPr>
        <p:spPr>
          <a:xfrm>
            <a:off x="547187" y="875876"/>
            <a:ext cx="807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4"/>
                </a:solidFill>
              </a:rPr>
              <a:t>Estructuras de Entrada - </a:t>
            </a:r>
            <a:r>
              <a:rPr b="1" i="1" lang="es" sz="3200">
                <a:solidFill>
                  <a:srgbClr val="375FA9"/>
                </a:solidFill>
              </a:rPr>
              <a:t>Lectura</a:t>
            </a:r>
            <a:endParaRPr sz="3000">
              <a:solidFill>
                <a:srgbClr val="E73464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591791" y="1346716"/>
            <a:ext cx="7654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Pseudocódigo:</a:t>
            </a:r>
            <a:r>
              <a:rPr b="0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45720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Leer a, b; </a:t>
            </a:r>
            <a:endParaRPr b="0" i="0" sz="1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Donde “a” y “b” son las variables tipo entero que recibirán los valores.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178423" y="2380299"/>
            <a:ext cx="81405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4608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Java: </a:t>
            </a:r>
            <a:endParaRPr/>
          </a:p>
          <a:p>
            <a:pPr indent="0" lvl="0" marL="44608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Se debe importar la librería java.util.Scanner; luego se define una variable que permitirá realizar la captura de los datos por teclado.</a:t>
            </a:r>
            <a:endParaRPr>
              <a:solidFill>
                <a:srgbClr val="233A44"/>
              </a:solidFill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	  Scanner leer = new Scanner(System.in);</a:t>
            </a:r>
            <a:endParaRPr/>
          </a:p>
          <a:p>
            <a:pPr indent="0" lvl="0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Dependiendo del tipo de dato, estos se leen utilizando nextTipo( </a:t>
            </a:r>
            <a:r>
              <a:rPr lang="es">
                <a:solidFill>
                  <a:srgbClr val="233A44"/>
                </a:solidFill>
              </a:rPr>
              <a:t>donde</a:t>
            </a: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Tipo puede ser: Int, Float, Double, Line) de la siguiente forma:</a:t>
            </a:r>
            <a:endParaRPr b="0" i="0" sz="1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    </a:t>
            </a:r>
            <a:endParaRPr/>
          </a:p>
          <a:p>
            <a:pPr indent="0" lvl="0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  a=leer.nextInt();</a:t>
            </a:r>
            <a:endParaRPr/>
          </a:p>
          <a:p>
            <a:pPr indent="0" lvl="0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  b=leer.nextInt();</a:t>
            </a:r>
            <a:endParaRPr b="0" i="0" sz="1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60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/>
        </p:nvSpPr>
        <p:spPr>
          <a:xfrm>
            <a:off x="779849" y="941574"/>
            <a:ext cx="8586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Nunito"/>
              <a:buNone/>
            </a:pPr>
            <a:r>
              <a:rPr b="0" i="0" lang="es" sz="3200" u="none" cap="none" strike="noStrike">
                <a:solidFill>
                  <a:srgbClr val="E73364"/>
                </a:solidFill>
                <a:latin typeface="Arial"/>
                <a:ea typeface="Arial"/>
                <a:cs typeface="Arial"/>
                <a:sym typeface="Arial"/>
              </a:rPr>
              <a:t>Errores comunes</a:t>
            </a:r>
            <a:endParaRPr b="0" i="0" sz="3200" u="none" cap="none" strike="noStrike">
              <a:solidFill>
                <a:srgbClr val="E733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779850" y="1837300"/>
            <a:ext cx="75843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Olvidar un punto y coma al final de una instrucción o sentencia.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No cerrar llaves de algún bloque de código, método, clase o en alguna estructura de control.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Colocar el mismo nombre a variables con diferente tipo.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Asignar a una variable otra con tipo de dato diferente: por ejemplo: una variable String y se le asigna una variable de tipo int, en este caso el compilador arroja un error de conversión de tipos.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Ingreso de valores diferentes a los que la aplicación recibe.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Acceder a una posición que no existe en un arreglo.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Almacenar cadenas donde se debe almacenar números.</a:t>
            </a:r>
            <a:endParaRPr>
              <a:solidFill>
                <a:srgbClr val="3C63AA"/>
              </a:solidFill>
            </a:endParaRPr>
          </a:p>
          <a:p>
            <a:pPr indent="-3302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A"/>
              </a:buClr>
              <a:buSzPts val="1400"/>
              <a:buFont typeface="Arial"/>
              <a:buAutoNum type="arabicPeriod"/>
            </a:pPr>
            <a:r>
              <a:rPr b="0" i="0" lang="es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Divisiones por cero.</a:t>
            </a:r>
            <a:endParaRPr b="0" i="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  <a:t>ESTRUCTURAS </a:t>
            </a:r>
            <a:br>
              <a:rPr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  <a:t>ALGORÍTMICAS</a:t>
            </a:r>
            <a:br>
              <a:rPr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4400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CONDICIONALES</a:t>
            </a:r>
            <a:endParaRPr b="1" sz="1800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ctrTitle"/>
          </p:nvPr>
        </p:nvSpPr>
        <p:spPr>
          <a:xfrm>
            <a:off x="1281950" y="1089142"/>
            <a:ext cx="6622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Sesión 1: </a:t>
            </a:r>
            <a:endParaRPr b="1" sz="36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5600">
                <a:solidFill>
                  <a:srgbClr val="E72F61"/>
                </a:solidFill>
                <a:latin typeface="Arial"/>
                <a:ea typeface="Arial"/>
                <a:cs typeface="Arial"/>
                <a:sym typeface="Arial"/>
              </a:rPr>
              <a:t>Introducción a Java</a:t>
            </a:r>
            <a:endParaRPr b="1" sz="2900">
              <a:solidFill>
                <a:srgbClr val="E72F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1101471" y="3053117"/>
            <a:ext cx="6983457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s" sz="1800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VARIABLES, OPERADORES Y PRECEDENCIA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s" sz="1800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EXPRESIONES Y ALGORITMOS SECUENCIALES</a:t>
            </a:r>
            <a:endParaRPr sz="1800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/>
        </p:nvSpPr>
        <p:spPr>
          <a:xfrm>
            <a:off x="537005" y="1385571"/>
            <a:ext cx="8325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Estructuras Condicionales Simples</a:t>
            </a:r>
            <a:endParaRPr sz="3000">
              <a:solidFill>
                <a:srgbClr val="E83464"/>
              </a:solidFill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1500779" y="2222617"/>
            <a:ext cx="346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375FA9"/>
                </a:solidFill>
              </a:rPr>
              <a:t>PSEUDOCÓDIGO</a:t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83885" y="2530394"/>
            <a:ext cx="38490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Si (condición) entonces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	Acción(es)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Fin-si</a:t>
            </a:r>
            <a:endParaRPr/>
          </a:p>
        </p:txBody>
      </p:sp>
      <p:cxnSp>
        <p:nvCxnSpPr>
          <p:cNvPr id="295" name="Google Shape;295;p34"/>
          <p:cNvCxnSpPr/>
          <p:nvPr/>
        </p:nvCxnSpPr>
        <p:spPr>
          <a:xfrm>
            <a:off x="377173" y="2530394"/>
            <a:ext cx="34626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34"/>
          <p:cNvSpPr txBox="1"/>
          <p:nvPr/>
        </p:nvSpPr>
        <p:spPr>
          <a:xfrm>
            <a:off x="5479273" y="2236585"/>
            <a:ext cx="21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4653032" y="2716784"/>
            <a:ext cx="28677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if (condición){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                  	acciones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>
            <a:off x="4355667" y="2544362"/>
            <a:ext cx="34626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/>
        </p:nvSpPr>
        <p:spPr>
          <a:xfrm>
            <a:off x="352157" y="1269615"/>
            <a:ext cx="8325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Estructuras Condicionales Dobles:</a:t>
            </a:r>
            <a:endParaRPr sz="3000">
              <a:solidFill>
                <a:srgbClr val="E83464"/>
              </a:solidFill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6192561" y="1956993"/>
            <a:ext cx="173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034341" y="2218978"/>
            <a:ext cx="32400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if (condición){</a:t>
            </a:r>
            <a:endParaRPr b="0" i="0" sz="18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acciones 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acciones 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b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35"/>
          <p:cNvCxnSpPr/>
          <p:nvPr/>
        </p:nvCxnSpPr>
        <p:spPr>
          <a:xfrm flipH="1" rot="10800000">
            <a:off x="4514582" y="2264810"/>
            <a:ext cx="3409200" cy="1230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35"/>
          <p:cNvSpPr txBox="1"/>
          <p:nvPr/>
        </p:nvSpPr>
        <p:spPr>
          <a:xfrm>
            <a:off x="1469984" y="1969333"/>
            <a:ext cx="218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</a:t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352157" y="2368621"/>
            <a:ext cx="40986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Si (condición) entonces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	Acción(es)_1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si no	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	Acción(es)_2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Fin-si</a:t>
            </a:r>
            <a:endParaRPr/>
          </a:p>
        </p:txBody>
      </p:sp>
      <p:cxnSp>
        <p:nvCxnSpPr>
          <p:cNvPr id="309" name="Google Shape;309;p35"/>
          <p:cNvCxnSpPr/>
          <p:nvPr/>
        </p:nvCxnSpPr>
        <p:spPr>
          <a:xfrm>
            <a:off x="608630" y="2277111"/>
            <a:ext cx="36342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499834" y="1082452"/>
            <a:ext cx="8518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Estructuras Condicionales Múltiples</a:t>
            </a:r>
            <a:endParaRPr sz="3000">
              <a:solidFill>
                <a:srgbClr val="E83464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366965" y="1879746"/>
            <a:ext cx="18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5479860" y="1877188"/>
            <a:ext cx="123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499834" y="2245580"/>
            <a:ext cx="36981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Si (condición_1) entonces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Acción(es)_1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sino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Si (condición_2) entonces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Acción(es)_2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      sino                     </a:t>
            </a: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Varias condiciones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finsi</a:t>
            </a: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finsi</a:t>
            </a: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>
            <a:off x="499835" y="2187523"/>
            <a:ext cx="34626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36"/>
          <p:cNvCxnSpPr/>
          <p:nvPr/>
        </p:nvCxnSpPr>
        <p:spPr>
          <a:xfrm>
            <a:off x="4197804" y="2187523"/>
            <a:ext cx="47865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urso de Redacción Fast-track. Lección. 9: Paréntesis y Corchetes. |  Erratas Libres" id="320" name="Google Shape;320;p36"/>
          <p:cNvPicPr preferRelativeResize="0"/>
          <p:nvPr/>
        </p:nvPicPr>
        <p:blipFill rotWithShape="1">
          <a:blip r:embed="rId4">
            <a:alphaModFix/>
          </a:blip>
          <a:srcRect b="0" l="46336" r="30051" t="0"/>
          <a:stretch/>
        </p:blipFill>
        <p:spPr>
          <a:xfrm>
            <a:off x="1887468" y="3536225"/>
            <a:ext cx="189975" cy="59376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4456027" y="2339520"/>
            <a:ext cx="37068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if (condición_1) {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Acción(es)_1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 else if (condición_2) {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Acción(es)_2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} else if (condición_3) {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	  Acción(es)_3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} else {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descr="Curso de Redacción Fast-track. Lección. 9: Paréntesis y Corchetes. |  Erratas Libres" id="322" name="Google Shape;322;p36"/>
          <p:cNvPicPr preferRelativeResize="0"/>
          <p:nvPr/>
        </p:nvPicPr>
        <p:blipFill rotWithShape="1">
          <a:blip r:embed="rId4">
            <a:alphaModFix/>
          </a:blip>
          <a:srcRect b="0" l="46336" r="30051" t="0"/>
          <a:stretch/>
        </p:blipFill>
        <p:spPr>
          <a:xfrm>
            <a:off x="5760275" y="3888660"/>
            <a:ext cx="189975" cy="5937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5874050" y="3961334"/>
            <a:ext cx="1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Varias condiciones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/>
        </p:nvSpPr>
        <p:spPr>
          <a:xfrm>
            <a:off x="369207" y="836341"/>
            <a:ext cx="8325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Estructuras Condicionales Anidados</a:t>
            </a:r>
            <a:endParaRPr sz="3000">
              <a:solidFill>
                <a:srgbClr val="E83464"/>
              </a:solidFill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1623441" y="1846293"/>
            <a:ext cx="346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</a:t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6209611" y="1846293"/>
            <a:ext cx="173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499835" y="2326492"/>
            <a:ext cx="34626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Si (condición_1) entonces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Si (condición_2) entonces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Acción(es)_1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si no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        Acción(es)_2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Fin-si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sino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finsi</a:t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4197804" y="2326492"/>
            <a:ext cx="4946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if (condición_1)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if (condición_2)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	Accion(es)_1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    Accion(es)_2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 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cxnSp>
        <p:nvCxnSpPr>
          <p:cNvPr id="333" name="Google Shape;333;p37"/>
          <p:cNvCxnSpPr/>
          <p:nvPr/>
        </p:nvCxnSpPr>
        <p:spPr>
          <a:xfrm>
            <a:off x="499835" y="2154070"/>
            <a:ext cx="34626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4197804" y="2154070"/>
            <a:ext cx="4786500" cy="0"/>
          </a:xfrm>
          <a:prstGeom prst="straightConnector1">
            <a:avLst/>
          </a:prstGeom>
          <a:noFill/>
          <a:ln cap="flat" cmpd="sng" w="9525">
            <a:solidFill>
              <a:srgbClr val="375FA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urso de Redacción Fast-track. Lección. 9: Paréntesis y Corchetes. |  Erratas Libres" id="335" name="Google Shape;335;p37"/>
          <p:cNvPicPr preferRelativeResize="0"/>
          <p:nvPr/>
        </p:nvPicPr>
        <p:blipFill rotWithShape="1">
          <a:blip r:embed="rId4">
            <a:alphaModFix/>
          </a:blip>
          <a:srcRect b="0" l="46336" r="30051" t="0"/>
          <a:stretch/>
        </p:blipFill>
        <p:spPr>
          <a:xfrm>
            <a:off x="1623443" y="3809443"/>
            <a:ext cx="189975" cy="593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1757393" y="3941492"/>
            <a:ext cx="1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Varias condiciones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urso de Redacción Fast-track. Lección. 9: Paréntesis y Corchetes. |  Erratas Libres" id="337" name="Google Shape;337;p37"/>
          <p:cNvPicPr preferRelativeResize="0"/>
          <p:nvPr/>
        </p:nvPicPr>
        <p:blipFill rotWithShape="1">
          <a:blip r:embed="rId4">
            <a:alphaModFix/>
          </a:blip>
          <a:srcRect b="0" l="46336" r="30051" t="0"/>
          <a:stretch/>
        </p:blipFill>
        <p:spPr>
          <a:xfrm>
            <a:off x="5045523" y="3868824"/>
            <a:ext cx="189975" cy="593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5159298" y="3941498"/>
            <a:ext cx="1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Varias condiciones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3C62AB"/>
                </a:solidFill>
              </a:rPr>
              <a:t>ESTRUCTURA</a:t>
            </a:r>
            <a:br>
              <a:rPr b="1" lang="es" sz="4400">
                <a:solidFill>
                  <a:srgbClr val="3C62AB"/>
                </a:solidFill>
              </a:rPr>
            </a:br>
            <a:r>
              <a:rPr b="1" lang="es" sz="4400">
                <a:solidFill>
                  <a:srgbClr val="3C62AB"/>
                </a:solidFill>
              </a:rPr>
              <a:t>ALGORÍTMICA</a:t>
            </a:r>
            <a:br>
              <a:rPr b="1" lang="es" sz="4400">
                <a:solidFill>
                  <a:srgbClr val="3C62AB"/>
                </a:solidFill>
              </a:rPr>
            </a:br>
            <a:r>
              <a:rPr b="1" lang="es" sz="4400">
                <a:solidFill>
                  <a:srgbClr val="E63464"/>
                </a:solidFill>
              </a:rPr>
              <a:t>DEPENDIENDO DE</a:t>
            </a:r>
            <a:endParaRPr b="1" sz="1800">
              <a:solidFill>
                <a:srgbClr val="E6346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/>
        </p:nvSpPr>
        <p:spPr>
          <a:xfrm>
            <a:off x="651423" y="957369"/>
            <a:ext cx="6662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3000">
                <a:solidFill>
                  <a:srgbClr val="E83464"/>
                </a:solidFill>
              </a:rPr>
            </a:br>
            <a:r>
              <a:rPr lang="es" sz="3000">
                <a:solidFill>
                  <a:srgbClr val="E83464"/>
                </a:solidFill>
              </a:rPr>
              <a:t>Dependiendo De (DD) o Según</a:t>
            </a:r>
            <a:endParaRPr sz="3000">
              <a:solidFill>
                <a:srgbClr val="E83464"/>
              </a:solidFill>
            </a:endParaRPr>
          </a:p>
        </p:txBody>
      </p:sp>
      <p:pic>
        <p:nvPicPr>
          <p:cNvPr descr="https://lh3.googleusercontent.com/sVLZXbUuAM-JRM_PMv8TlP3XnnQ-FlgINMSPuqlAaqyniIsouZtMzyl5YhJ2SQAmBjSqviIXW8KTZvWTvG0b5LKPtUziDTB_k-0NlS1YjE3THsFqFDI6ZniyVyTmoWQCTO84Rn1a70U" id="349" name="Google Shape;3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423" y="1944245"/>
            <a:ext cx="4669971" cy="295963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829842" y="1542816"/>
            <a:ext cx="784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Pseudocódigo                                                                                Java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5912" y="1944245"/>
            <a:ext cx="3136471" cy="295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/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3C62AB"/>
                </a:solidFill>
              </a:rPr>
              <a:t>ESTRUCTURAS</a:t>
            </a:r>
            <a:br>
              <a:rPr b="1" lang="es" sz="4400">
                <a:solidFill>
                  <a:srgbClr val="3C62AB"/>
                </a:solidFill>
              </a:rPr>
            </a:br>
            <a:r>
              <a:rPr b="1" lang="es" sz="4400">
                <a:solidFill>
                  <a:srgbClr val="3C62AB"/>
                </a:solidFill>
              </a:rPr>
              <a:t>ALGORÍTMICAS</a:t>
            </a:r>
            <a:br>
              <a:rPr b="1" lang="es" sz="4400">
                <a:solidFill>
                  <a:srgbClr val="3C62AB"/>
                </a:solidFill>
              </a:rPr>
            </a:br>
            <a:r>
              <a:rPr b="1" lang="es" sz="4400">
                <a:solidFill>
                  <a:srgbClr val="E63464"/>
                </a:solidFill>
              </a:rPr>
              <a:t>CÍCLICAS</a:t>
            </a:r>
            <a:r>
              <a:rPr b="1" lang="es" sz="4400">
                <a:solidFill>
                  <a:srgbClr val="E63464"/>
                </a:solidFill>
              </a:rPr>
              <a:t> O REPETITIVAS</a:t>
            </a:r>
            <a:endParaRPr b="1" sz="1800">
              <a:solidFill>
                <a:srgbClr val="E6346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/>
        </p:nvSpPr>
        <p:spPr>
          <a:xfrm>
            <a:off x="719843" y="996651"/>
            <a:ext cx="7716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Estructuras cíclicas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640800" y="1483437"/>
            <a:ext cx="4484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5FA9"/>
                </a:solidFill>
              </a:rPr>
              <a:t>Ciclos con un Número Indeterminado de Iteraciones (Mientras Que y Hacer Hasta o repetir hasta)</a:t>
            </a:r>
            <a:endParaRPr sz="15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640800" y="2375975"/>
            <a:ext cx="2637000" cy="15834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" sz="1200">
                <a:solidFill>
                  <a:srgbClr val="233A44"/>
                </a:solidFill>
              </a:rPr>
              <a:t>Mientras (condición) hacer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        Accion1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        Accion2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          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          . 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        AccionN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   Fin-mientras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5337330" y="1474046"/>
            <a:ext cx="32958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5FA9"/>
                </a:solidFill>
              </a:rPr>
              <a:t>Ciclo con un Número Determinado de Iteraciones (Para)</a:t>
            </a:r>
            <a:endParaRPr sz="15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5337330" y="2242580"/>
            <a:ext cx="3328800" cy="22311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" sz="1100">
                <a:solidFill>
                  <a:srgbClr val="233A44"/>
                </a:solidFill>
              </a:rPr>
              <a:t>para  c🡨 VI hasta VF con inc I hacer  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          Accion1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          Accion2    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              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              .  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              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           AccionN     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A44"/>
                </a:solidFill>
              </a:rPr>
              <a:t>   Fin-para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05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5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3456522" y="2265890"/>
            <a:ext cx="1668900" cy="21297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Hacer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Accion1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Accion2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       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       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   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AccionN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Hasta (condición</a:t>
            </a:r>
            <a:r>
              <a:rPr b="0" i="0" lang="es" sz="1350" u="none" cap="none" strike="noStrike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7497102" y="3330692"/>
            <a:ext cx="1136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Dónde: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 variable control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VI: Valor Inicial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VF: Valor Final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I: Incremento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/>
        </p:nvSpPr>
        <p:spPr>
          <a:xfrm>
            <a:off x="607781" y="2050365"/>
            <a:ext cx="21252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Mientras Que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while (condicion)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Acción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Acción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3262842" y="2050365"/>
            <a:ext cx="21252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Hacer Mientras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do{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 Acción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 Acción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}while (condición);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5954751" y="2128643"/>
            <a:ext cx="30108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for (c= vi; c&lt;= vf; c=c+i) {              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Acción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         Acción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     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	     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cxnSp>
        <p:nvCxnSpPr>
          <p:cNvPr id="375" name="Google Shape;375;p42"/>
          <p:cNvCxnSpPr/>
          <p:nvPr/>
        </p:nvCxnSpPr>
        <p:spPr>
          <a:xfrm>
            <a:off x="2870200" y="1446504"/>
            <a:ext cx="23400" cy="33117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42"/>
          <p:cNvCxnSpPr/>
          <p:nvPr/>
        </p:nvCxnSpPr>
        <p:spPr>
          <a:xfrm flipH="1" rot="10800000">
            <a:off x="474133" y="1429704"/>
            <a:ext cx="8170200" cy="168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42"/>
          <p:cNvCxnSpPr/>
          <p:nvPr/>
        </p:nvCxnSpPr>
        <p:spPr>
          <a:xfrm>
            <a:off x="5757333" y="1446504"/>
            <a:ext cx="12600" cy="33117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42"/>
          <p:cNvSpPr txBox="1"/>
          <p:nvPr/>
        </p:nvSpPr>
        <p:spPr>
          <a:xfrm>
            <a:off x="470495" y="937036"/>
            <a:ext cx="80403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0" i="0" lang="es" sz="3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Estructuras cíclicas en Java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/>
        </p:nvSpPr>
        <p:spPr>
          <a:xfrm>
            <a:off x="686709" y="873710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Operadores de asignación compuestos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749" y="2176949"/>
            <a:ext cx="7953722" cy="181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Objetivos de la sesión</a:t>
            </a:r>
            <a:endParaRPr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>
            <p:ph idx="4294967295" type="body"/>
          </p:nvPr>
        </p:nvSpPr>
        <p:spPr>
          <a:xfrm>
            <a:off x="889600" y="1562576"/>
            <a:ext cx="7543800" cy="3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 sz="1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Al finalizar esta sesión estarás en capacidad de: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Determinar las componentes mínimas de un programa escrito en Java.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Identificar y comprender los potenciales errores iniciales de un programa escrito en Java.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Describir y aplicar el método print y println.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Diferenciar Tipos de datos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Declarar variables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Manejo de Operadores aritméticos, relacionales y lógicos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Precedencia de operadores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Expresiones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Asignación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Manipular Tipos de datos Strings y Character.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718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arabicPeriod"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Convertir números a strings y de strings a números para entrada.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/>
        </p:nvSpPr>
        <p:spPr>
          <a:xfrm>
            <a:off x="800109" y="643760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Operadores de incremento y decremento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9" y="2163868"/>
            <a:ext cx="7203856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/>
        </p:nvSpPr>
        <p:spPr>
          <a:xfrm>
            <a:off x="814460" y="69182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Ejercicio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591436" y="2151107"/>
            <a:ext cx="75438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375FA9"/>
                </a:solidFill>
              </a:rPr>
              <a:t>Diseñar un algoritmo que calcule el promedio de notas del primer parcial de un curso de N estudiantes.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6"/>
          <p:cNvPicPr preferRelativeResize="0"/>
          <p:nvPr/>
        </p:nvPicPr>
        <p:blipFill rotWithShape="1">
          <a:blip r:embed="rId4">
            <a:alphaModFix/>
          </a:blip>
          <a:srcRect b="0" l="0" r="0" t="21309"/>
          <a:stretch/>
        </p:blipFill>
        <p:spPr>
          <a:xfrm>
            <a:off x="593350" y="1187624"/>
            <a:ext cx="7296399" cy="3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/>
          <p:nvPr/>
        </p:nvSpPr>
        <p:spPr>
          <a:xfrm>
            <a:off x="6903425" y="3306950"/>
            <a:ext cx="1439100" cy="82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"/>
          <p:cNvSpPr txBox="1"/>
          <p:nvPr/>
        </p:nvSpPr>
        <p:spPr>
          <a:xfrm>
            <a:off x="2270660" y="-65798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83464"/>
                </a:solidFill>
              </a:rPr>
              <a:t>Solución</a:t>
            </a:r>
            <a:endParaRPr sz="3000">
              <a:solidFill>
                <a:srgbClr val="E8346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/>
        </p:nvSpPr>
        <p:spPr>
          <a:xfrm>
            <a:off x="279008" y="2274897"/>
            <a:ext cx="8586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Nunito"/>
              <a:buNone/>
            </a:pPr>
            <a:r>
              <a:rPr b="1" lang="es" sz="3200">
                <a:solidFill>
                  <a:srgbClr val="E73364"/>
                </a:solidFill>
              </a:rPr>
              <a:t>Codificación en Java de las estructuras algorítmicas.</a:t>
            </a:r>
            <a:endParaRPr b="1" sz="3200">
              <a:solidFill>
                <a:srgbClr val="E7336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/>
        </p:nvSpPr>
        <p:spPr>
          <a:xfrm>
            <a:off x="295349" y="1194925"/>
            <a:ext cx="4070400" cy="35445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500">
                <a:solidFill>
                  <a:srgbClr val="375FA9"/>
                </a:solidFill>
              </a:rPr>
              <a:t>Ejemplo If:</a:t>
            </a:r>
            <a:endParaRPr sz="1500"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int i = 10;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 (i &gt; 15)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System.out.println("10 es menor que 15");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// Esta declaración se ejecutará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// como si considerara una declaración por defecto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System.out.println("No estoy en IF");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233A44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  <a:highlight>
                  <a:srgbClr val="FFFF00"/>
                </a:highlight>
              </a:rPr>
              <a:t>Salida </a:t>
            </a:r>
            <a:r>
              <a:rPr lang="es" sz="10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 estoy en IF</a:t>
            </a:r>
            <a:endParaRPr sz="1200">
              <a:solidFill>
                <a:srgbClr val="233A44"/>
              </a:solidFill>
              <a:highlight>
                <a:srgbClr val="FFFF00"/>
              </a:highlight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4510650" y="1194925"/>
            <a:ext cx="4419600" cy="35445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500">
                <a:solidFill>
                  <a:srgbClr val="375FA9"/>
                </a:solidFill>
              </a:rPr>
              <a:t>Ejemplo If-else: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package practica;</a:t>
            </a:r>
            <a:endParaRPr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int i = 20;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 (i &lt; 15)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System.out.println("Soy menor que 15");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else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System.out.println("Soy mayor de 15");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highlight>
                  <a:srgbClr val="FFFF00"/>
                </a:highlight>
              </a:rPr>
              <a:t>Salida </a:t>
            </a:r>
            <a:r>
              <a:rPr lang="es" sz="10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Soy mayor de 15</a:t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/>
        </p:nvSpPr>
        <p:spPr>
          <a:xfrm>
            <a:off x="1998500" y="589851"/>
            <a:ext cx="4976700" cy="4497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500">
                <a:solidFill>
                  <a:srgbClr val="375FA9"/>
                </a:solidFill>
              </a:rPr>
              <a:t>Ejemplo If anidado: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package practica;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4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int i = 10;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 (i == 10)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// Primera declaración if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if (i &lt; 15)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System.out.println("soy menor que 15");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// Declaración if anidada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// Solo se ejecutará si la instrucción anterior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// es verdad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if (i &lt; 12)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System.out.println("yo también soy menor que 12");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else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System.out.println("soy mayor que 15");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Salida soy menor que 15</a:t>
            </a:r>
            <a:endParaRPr sz="9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yo soy menor que 12</a:t>
            </a:r>
            <a:endParaRPr sz="9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 txBox="1"/>
          <p:nvPr/>
        </p:nvSpPr>
        <p:spPr>
          <a:xfrm>
            <a:off x="2219900" y="138950"/>
            <a:ext cx="4845300" cy="49365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500">
                <a:solidFill>
                  <a:srgbClr val="375FA9"/>
                </a:solidFill>
              </a:rPr>
              <a:t>Ejemplo switch-case:</a:t>
            </a:r>
            <a:endParaRPr sz="1500"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int i = 9;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switch (i)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case 0: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System.out.println("i es cero.");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break;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case 1: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System.out.println("i es uno.");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break;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case 2: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System.out.println("i es dos.");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break;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default: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System.out.println("i es mayor que 2.");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233A44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  <a:highlight>
                  <a:srgbClr val="FFFF00"/>
                </a:highlight>
              </a:rPr>
              <a:t>Salida </a:t>
            </a:r>
            <a:r>
              <a:rPr lang="es" sz="10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 es mayor que 2.</a:t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/>
        </p:nvSpPr>
        <p:spPr>
          <a:xfrm>
            <a:off x="2100550" y="138950"/>
            <a:ext cx="5203200" cy="49365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500">
                <a:solidFill>
                  <a:srgbClr val="375FA9"/>
                </a:solidFill>
              </a:rPr>
              <a:t>Ejemplo while-if-for:</a:t>
            </a:r>
            <a:endParaRPr sz="1500"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Scanner input = new Scanner(System.in);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int magic_square[][]=new int[3][3];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int counter = 0;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while(true){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System.out.println("Enter the Magic Number: 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for(int i = 0; i &lt; 3; i++)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for(int j = 0; j &lt; 3; j++)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System.out.println("Number "+(i+1)*(j+1));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magic_square[i][j] = input.nextInt();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if (magic_square[i][j] &lt; 1 || magic_square[i][j] &gt; 9)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System.out.println("ERROR! Input range is    invalid.");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else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counter++;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rgbClr val="233A44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  <a:highlight>
                  <a:srgbClr val="FFFF00"/>
                </a:highlight>
              </a:rPr>
              <a:t>Salida </a:t>
            </a:r>
            <a:r>
              <a:rPr lang="es" sz="1000">
                <a:solidFill>
                  <a:srgbClr val="333333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 es mayor que 2.</a:t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451" y="-14913"/>
            <a:ext cx="9162600" cy="51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 txBox="1"/>
          <p:nvPr>
            <p:ph type="title"/>
          </p:nvPr>
        </p:nvSpPr>
        <p:spPr>
          <a:xfrm>
            <a:off x="2439947" y="2285683"/>
            <a:ext cx="4264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Arial"/>
              <a:buNone/>
            </a:pPr>
            <a:r>
              <a:rPr b="1" lang="es" sz="3000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b="1" lang="es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3000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para practicar</a:t>
            </a:r>
            <a:endParaRPr b="1" sz="3000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" y="0"/>
            <a:ext cx="913904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Objetivos de la sesión</a:t>
            </a:r>
            <a:endParaRPr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>
            <p:ph idx="4294967295" type="body"/>
          </p:nvPr>
        </p:nvSpPr>
        <p:spPr>
          <a:xfrm>
            <a:off x="889600" y="1562576"/>
            <a:ext cx="7543800" cy="3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 sz="1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Al finalizar esta sesión estarás en capacidad de:</a:t>
            </a:r>
            <a:endParaRPr sz="16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12.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Describir y aplicar el método Scanner.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13.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Describir los operadores relacionales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14.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Diseñar y desarrollar programas que incluyan condicionales If-else, if-else if-else simples y anidados.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15.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Diseñar y desarrollar programas que incluyan el manejo de switch.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16.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Diseñar y desarrollar programas que incluyan ciclo repetitivo while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17.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Diseñar y desarrollar programas que incluyan ciclo repetitivo do-while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18.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Operadores de asignación compuesto (operador=)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19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	Operadores de incremento y decremento(++,--)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20</a:t>
            </a: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      Diseñar y desarrollar programas que incluyan ciclo repetitivo for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  <a:t>INTRODUCCIÓN A </a:t>
            </a:r>
            <a:br>
              <a:rPr b="1"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4400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LA PROGRAMACIÓN</a:t>
            </a:r>
            <a:endParaRPr b="1" sz="1800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819150" y="878402"/>
            <a:ext cx="7505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63466"/>
                </a:solidFill>
              </a:rPr>
              <a:t>Variables</a:t>
            </a:r>
            <a:endParaRPr sz="3000">
              <a:solidFill>
                <a:srgbClr val="E63466"/>
              </a:solidFill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810" y="2472415"/>
            <a:ext cx="2427021" cy="242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049" y="2778696"/>
            <a:ext cx="2305257" cy="23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3278363" y="3520423"/>
            <a:ext cx="3086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PSeudocódigo</a:t>
            </a:r>
            <a:endParaRPr b="1" i="0" sz="1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Tipos de variables: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Entero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Real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Carácter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Lógica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1058659" y="3092596"/>
            <a:ext cx="16767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recordar: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 variable siempre debe estar  identificada por un nombre y definida por un tipo.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4598" y="1157678"/>
            <a:ext cx="2366835" cy="23690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5657189" y="1749713"/>
            <a:ext cx="24417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En Java...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Entero 🡺 </a:t>
            </a:r>
            <a:r>
              <a:rPr b="1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Real 🡺 </a:t>
            </a:r>
            <a:r>
              <a:rPr b="1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float, double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Carácter 🡺 </a:t>
            </a:r>
            <a:r>
              <a:rPr b="1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Cadena de caracteres🡺 </a:t>
            </a:r>
            <a:r>
              <a:rPr b="1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Lógica 🡺 </a:t>
            </a:r>
            <a:r>
              <a:rPr b="1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343546" y="977096"/>
            <a:ext cx="16767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618975" y="1362863"/>
            <a:ext cx="500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C63AC"/>
                </a:solidFill>
                <a:highlight>
                  <a:srgbClr val="FFFFFF"/>
                </a:highlight>
              </a:rPr>
              <a:t>Una variable en programación es una unidad de datos que puede cambiar de valor. Es la forma más simple de almacenamiento, representando una zona de </a:t>
            </a:r>
            <a:r>
              <a:rPr lang="es" sz="1300">
                <a:solidFill>
                  <a:srgbClr val="3C63A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memoria</a:t>
            </a:r>
            <a:r>
              <a:rPr lang="es" sz="1300">
                <a:solidFill>
                  <a:srgbClr val="3C63AC"/>
                </a:solidFill>
                <a:highlight>
                  <a:srgbClr val="FFFFFF"/>
                </a:highlight>
              </a:rPr>
              <a:t> donde se almacena un elemento de datos.</a:t>
            </a:r>
            <a:endParaRPr>
              <a:solidFill>
                <a:srgbClr val="3C63A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819150" y="878402"/>
            <a:ext cx="7505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63466"/>
                </a:solidFill>
              </a:rPr>
              <a:t>Declaración de v</a:t>
            </a:r>
            <a:r>
              <a:rPr lang="es" sz="3000">
                <a:solidFill>
                  <a:srgbClr val="E63466"/>
                </a:solidFill>
              </a:rPr>
              <a:t>ariables</a:t>
            </a:r>
            <a:endParaRPr sz="3000">
              <a:solidFill>
                <a:srgbClr val="E63466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3343546" y="977096"/>
            <a:ext cx="16767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19150" y="1709313"/>
            <a:ext cx="50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C"/>
              </a:solidFill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29" y="1167429"/>
            <a:ext cx="3232600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02025" y="1590125"/>
            <a:ext cx="4786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b="1" lang="es" sz="1350">
                <a:solidFill>
                  <a:srgbClr val="3C63AC"/>
                </a:solidFill>
              </a:rPr>
              <a:t>tipo de dato</a:t>
            </a:r>
            <a:r>
              <a:rPr lang="es" sz="1350">
                <a:solidFill>
                  <a:srgbClr val="3C63AC"/>
                </a:solidFill>
              </a:rPr>
              <a:t>: tipo de datos que se pueden almacenar en esta variable.</a:t>
            </a:r>
            <a:endParaRPr sz="1350">
              <a:solidFill>
                <a:srgbClr val="3C63AC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b="1" lang="es" sz="1350">
                <a:solidFill>
                  <a:srgbClr val="3C63AC"/>
                </a:solidFill>
              </a:rPr>
              <a:t>nombre_variable</a:t>
            </a:r>
            <a:r>
              <a:rPr lang="es" sz="1350">
                <a:solidFill>
                  <a:srgbClr val="3C63AC"/>
                </a:solidFill>
              </a:rPr>
              <a:t>: nombre dado a la variable.</a:t>
            </a:r>
            <a:endParaRPr sz="1350">
              <a:solidFill>
                <a:srgbClr val="3C63AC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b="1" lang="es" sz="1350">
                <a:solidFill>
                  <a:srgbClr val="3C63AC"/>
                </a:solidFill>
              </a:rPr>
              <a:t>valor</a:t>
            </a:r>
            <a:r>
              <a:rPr lang="es" sz="1350">
                <a:solidFill>
                  <a:srgbClr val="3C63AC"/>
                </a:solidFill>
              </a:rPr>
              <a:t>: es el valor inicial almacenado en la variable.</a:t>
            </a:r>
            <a:endParaRPr sz="1350">
              <a:solidFill>
                <a:srgbClr val="3C63AC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90875" y="3464550"/>
            <a:ext cx="7051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simpleInterest; //Declarando variable float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time = 10, speed = 20; //Declarando e Inicializando la variable integer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 var = 'h'; // Declarando e Inicializando la variable character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16625" y="30128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1350">
                <a:solidFill>
                  <a:srgbClr val="3C63AC"/>
                </a:solidFill>
              </a:rPr>
              <a:t>Ejemplos: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695820" y="613465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73464"/>
                </a:solidFill>
              </a:rPr>
              <a:t>Convertir String a Número o </a:t>
            </a:r>
            <a:br>
              <a:rPr lang="es" sz="3000">
                <a:solidFill>
                  <a:srgbClr val="E73464"/>
                </a:solidFill>
              </a:rPr>
            </a:br>
            <a:r>
              <a:rPr lang="es" sz="3000">
                <a:solidFill>
                  <a:srgbClr val="E73464"/>
                </a:solidFill>
              </a:rPr>
              <a:t>Número a String</a:t>
            </a:r>
            <a:endParaRPr sz="3000">
              <a:solidFill>
                <a:srgbClr val="E73464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800100" y="18030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63AB"/>
                </a:solidFill>
              </a:rPr>
              <a:t>String (cadena) a int (entero):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String enteroString = "5";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int entero = Integer.parseInt(enteroString);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63AB"/>
                </a:solidFill>
              </a:rPr>
              <a:t>int(entero) a String: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int entero = 5;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String enteroString = Integer.toString(entero);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63AB"/>
                </a:solidFill>
              </a:rPr>
              <a:t>String a double:</a:t>
            </a:r>
            <a:endParaRPr sz="12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String DoubleString = “8342342";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double aDouble = Double.parseDouble(aString);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C63AB"/>
                </a:solidFill>
              </a:rPr>
              <a:t>double a String: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double d = 8342342;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33A44"/>
                </a:solidFill>
              </a:rPr>
              <a:t>	System.out.println(Double.toString(d));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1096360" y="1451001"/>
            <a:ext cx="72633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rgbClr val="E73264"/>
                </a:solidFill>
              </a:rPr>
              <a:t>EXPRESIONES Y </a:t>
            </a:r>
            <a:r>
              <a:rPr lang="es" sz="5400">
                <a:solidFill>
                  <a:srgbClr val="3C63AC"/>
                </a:solidFill>
              </a:rPr>
              <a:t>OPERADORES</a:t>
            </a:r>
            <a:endParaRPr sz="3200">
              <a:solidFill>
                <a:srgbClr val="3C63A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